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7" r:id="rId5"/>
    <p:sldId id="258" r:id="rId6"/>
    <p:sldId id="259" r:id="rId7"/>
    <p:sldId id="260" r:id="rId8"/>
    <p:sldId id="261" r:id="rId9"/>
    <p:sldId id="273" r:id="rId10"/>
    <p:sldId id="293" r:id="rId11"/>
    <p:sldId id="274" r:id="rId12"/>
    <p:sldId id="267" r:id="rId13"/>
    <p:sldId id="263" r:id="rId14"/>
    <p:sldId id="313" r:id="rId15"/>
    <p:sldId id="264" r:id="rId16"/>
    <p:sldId id="276" r:id="rId17"/>
    <p:sldId id="266" r:id="rId18"/>
    <p:sldId id="289" r:id="rId19"/>
    <p:sldId id="288" r:id="rId20"/>
    <p:sldId id="308" r:id="rId21"/>
    <p:sldId id="278" r:id="rId22"/>
    <p:sldId id="279" r:id="rId23"/>
    <p:sldId id="282" r:id="rId24"/>
    <p:sldId id="280" r:id="rId25"/>
    <p:sldId id="283" r:id="rId26"/>
    <p:sldId id="284" r:id="rId27"/>
    <p:sldId id="285" r:id="rId28"/>
    <p:sldId id="286" r:id="rId29"/>
    <p:sldId id="290" r:id="rId30"/>
    <p:sldId id="314" r:id="rId31"/>
    <p:sldId id="301" r:id="rId32"/>
    <p:sldId id="302" r:id="rId33"/>
    <p:sldId id="303" r:id="rId34"/>
    <p:sldId id="304" r:id="rId35"/>
    <p:sldId id="305" r:id="rId36"/>
    <p:sldId id="268" r:id="rId37"/>
    <p:sldId id="306" r:id="rId38"/>
    <p:sldId id="272" r:id="rId3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5484B2-C47D-4301-9087-4E2D9CBC8F47}" v="2506" dt="2019-12-13T13:46:40.250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19"/>
  </p:normalViewPr>
  <p:slideViewPr>
    <p:cSldViewPr>
      <p:cViewPr varScale="1">
        <p:scale>
          <a:sx n="114" d="100"/>
          <a:sy n="114" d="100"/>
        </p:scale>
        <p:origin x="86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2F2C62C-C18E-354C-B668-54D71299C4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D21D-62CA-D642-927D-829772F1E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E0DBA0-2A5E-934F-AFB6-CE0A428C4F0C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D6AA-2799-CA43-940F-6D44A0DEAD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EC709-034F-2A43-9A22-58AFE1D6FF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F20B-5F7D-364B-8658-1A6A1914C3F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EC45F-8D64-BC4E-9D79-2D93D087B1C1}"/>
              </a:ext>
            </a:extLst>
          </p:cNvPr>
          <p:cNvSpPr txBox="1"/>
          <p:nvPr/>
        </p:nvSpPr>
        <p:spPr>
          <a:xfrm rot="5400000">
            <a:off x="5308215" y="4281683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62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BE2F7-640C-064B-9A80-C6E726BCF742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B8179-957A-0D41-B147-BE7F3D78F1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6A73F-9B0E-264D-A6A8-ABA85EDF9929}"/>
              </a:ext>
            </a:extLst>
          </p:cNvPr>
          <p:cNvSpPr txBox="1"/>
          <p:nvPr/>
        </p:nvSpPr>
        <p:spPr>
          <a:xfrm rot="5400000">
            <a:off x="4682540" y="6016109"/>
            <a:ext cx="265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TecEdu</a:t>
            </a:r>
            <a:r>
              <a:rPr lang="en-US" dirty="0"/>
              <a:t> - </a:t>
            </a:r>
            <a:r>
              <a:rPr lang="en-US" dirty="0" err="1"/>
              <a:t>tecedu.inf.furb.br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3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1 minuto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2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Testar a junção da ILUSÃO DE ÓTICA com REALIDADE AUMENTADA inserindo um tema educacional.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2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43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3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 MECÂNICAS USADAS EM CONJUNTO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B8179-957A-0D41-B147-BE7F3D78F1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5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39232"/>
            <a:ext cx="7772400" cy="1470025"/>
          </a:xfr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645024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751E00-8267-4604-A477-06D690F3831A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BB5B2E-7B09-42BA-B78A-718198AF402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A41635-D202-4D10-8FA9-DA258B96F66E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68E297-6CBE-4718-A55E-559A2615A1B7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56A142-61B5-4E3D-90E3-37CCCA5B8200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6EF70-771F-4125-BD92-2CF85D34D26F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55F65-09CC-47BE-B43C-09A283D2E9B2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02316F-EB17-4252-8A8C-611AED72FBAB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138E0-A9D7-4867-995F-585EB895710D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F3198-B843-4265-ABF0-65946D3BF37C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879FC-8726-479C-A2CE-57C987F54908}" type="slidenum">
              <a:rPr lang="pt-BR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tecedu.inf.furb.br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1"/>
            <a:ext cx="8229600" cy="42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35126-1852-404A-A6A5-0657D004519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204" y="5851518"/>
            <a:ext cx="9144000" cy="100648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8F5D6D9-064D-480F-AE44-1D22C9D85F98}" type="slidenum">
              <a:rPr lang="pt-BR"/>
              <a:pPr/>
              <a:t>‹#›</a:t>
            </a:fld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93A6A-4509-6E42-B4A2-5AD5E583D10B}"/>
              </a:ext>
            </a:extLst>
          </p:cNvPr>
          <p:cNvSpPr txBox="1"/>
          <p:nvPr userDrawn="1"/>
        </p:nvSpPr>
        <p:spPr>
          <a:xfrm rot="5400000">
            <a:off x="7677343" y="35193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5"/>
              </a:rPr>
              <a:t>http://</a:t>
            </a:r>
            <a:r>
              <a:rPr lang="en-US" dirty="0" err="1">
                <a:hlinkClick r:id="rId15"/>
              </a:rPr>
              <a:t>tecedu.inf.furb.br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E6C5-C6BC-DC46-B5CD-B2995F94997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516216" y="5899598"/>
            <a:ext cx="693310" cy="697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1340768"/>
            <a:ext cx="8352928" cy="1470025"/>
          </a:xfrm>
        </p:spPr>
        <p:txBody>
          <a:bodyPr/>
          <a:lstStyle/>
          <a:p>
            <a:r>
              <a:rPr lang="pt-BR" b="0" dirty="0"/>
              <a:t> </a:t>
            </a:r>
            <a:r>
              <a:rPr lang="pt-BR" dirty="0"/>
              <a:t>CIDADANIAAR - JOGO DE PUZZLE UTILIZANDO REALIDADE AUMENTADA COM ILUSÃO DE ÓTICA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047208"/>
            <a:ext cx="6400800" cy="1584176"/>
          </a:xfrm>
        </p:spPr>
        <p:txBody>
          <a:bodyPr>
            <a:normAutofit fontScale="92500"/>
          </a:bodyPr>
          <a:lstStyle/>
          <a:p>
            <a:r>
              <a:rPr lang="pt-BR" dirty="0"/>
              <a:t>Aluno: Matheus Navarro Nienow</a:t>
            </a:r>
          </a:p>
          <a:p>
            <a:endParaRPr lang="pt-BR" sz="1200" dirty="0"/>
          </a:p>
          <a:p>
            <a:r>
              <a:rPr lang="pt-BR" dirty="0"/>
              <a:t>Orientador: prof. Dalton S. dos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Apresentar um ponto de partida e um ponto de finalização em cada fase (início e fim);</a:t>
            </a:r>
          </a:p>
          <a:p>
            <a:r>
              <a:rPr lang="pt-BR" sz="2800" dirty="0"/>
              <a:t>Permitir a interação com o ambiente virtual através de um objeto real que haja como controle;</a:t>
            </a:r>
          </a:p>
          <a:p>
            <a:r>
              <a:rPr lang="pt-BR" sz="2800" dirty="0"/>
              <a:t>Disponibilizar diversas fases com dificuldade progressiva.</a:t>
            </a:r>
          </a:p>
        </p:txBody>
      </p:sp>
    </p:spTree>
    <p:extLst>
      <p:ext uri="{BB962C8B-B14F-4D97-AF65-F5344CB8AC3E}">
        <p14:creationId xmlns:p14="http://schemas.microsoft.com/office/powerpoint/2010/main" val="199764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Não Funcionais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Estar disponível para a plataforma Android;</a:t>
            </a:r>
          </a:p>
          <a:p>
            <a:r>
              <a:rPr lang="pt-BR" dirty="0"/>
              <a:t>Utilizar o motor gráfico Unity;</a:t>
            </a:r>
          </a:p>
          <a:p>
            <a:r>
              <a:rPr lang="pt-BR" dirty="0"/>
              <a:t>Utilizar o </a:t>
            </a:r>
            <a:r>
              <a:rPr lang="pt-BR" i="1" dirty="0"/>
              <a:t>plugin </a:t>
            </a:r>
            <a:r>
              <a:rPr lang="pt-BR" dirty="0"/>
              <a:t>Vuforia;</a:t>
            </a:r>
          </a:p>
        </p:txBody>
      </p:sp>
    </p:spTree>
    <p:extLst>
      <p:ext uri="{BB962C8B-B14F-4D97-AF65-F5344CB8AC3E}">
        <p14:creationId xmlns:p14="http://schemas.microsoft.com/office/powerpoint/2010/main" val="194750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8224"/>
          </a:xfrm>
        </p:spPr>
        <p:txBody>
          <a:bodyPr/>
          <a:lstStyle/>
          <a:p>
            <a:r>
              <a:rPr lang="pt-BR" sz="3600" dirty="0"/>
              <a:t>Especificação</a:t>
            </a:r>
            <a:endParaRPr lang="pt-BR" dirty="0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AA38F340-4268-4422-9941-BCFB5C2BB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6" y="708063"/>
            <a:ext cx="7273627" cy="601047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07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584913-AAB3-437E-B444-8BCFA183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8" y="738224"/>
            <a:ext cx="7805223" cy="6014934"/>
          </a:xfrm>
          <a:ln>
            <a:solidFill>
              <a:schemeClr val="tx1"/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3D2F758-F94A-4C2E-BE27-87EDFDC6F27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3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Especificação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96857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F78E20-FC66-4099-B3B7-45DB76B5D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8160"/>
            <a:ext cx="9144000" cy="2609901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2F10D67-AF0E-4922-9931-C5F06A6DFED0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3458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Operacionalidade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412783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5C95A-53A8-4F3A-9A57-F0CDF0FD3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8224"/>
            <a:ext cx="8229600" cy="5355072"/>
          </a:xfrm>
        </p:spPr>
        <p:txBody>
          <a:bodyPr/>
          <a:lstStyle/>
          <a:p>
            <a:r>
              <a:rPr lang="pt-BR" sz="2800" dirty="0"/>
              <a:t>Ilusão classificada como paradoxo cognitivo.</a:t>
            </a:r>
          </a:p>
          <a:p>
            <a:endParaRPr lang="pt-BR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390C48E-39B8-48F1-AD68-676E15CF4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7" y="1268760"/>
            <a:ext cx="8056806" cy="453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E6E8B3F-D4F5-4FBB-B27C-7C5A8122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/>
          <a:lstStyle/>
          <a:p>
            <a:r>
              <a:rPr lang="pt-BR" sz="3600" dirty="0"/>
              <a:t>Operacionalidade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479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026679-011D-45DE-A31E-2EEBC04D4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62936"/>
            <a:ext cx="9144000" cy="45321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ACCD4556-0CFD-4517-A7CC-780D15F5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/>
          <a:lstStyle/>
          <a:p>
            <a:r>
              <a:rPr lang="pt-BR" sz="3600" dirty="0"/>
              <a:t>Implementação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27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13CFF44-2D3B-41D2-88EA-3AB9FA744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" y="1772816"/>
            <a:ext cx="9076350" cy="3033773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835D7361-26B4-4779-AE06-EDC5FE9F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/>
          <a:lstStyle/>
          <a:p>
            <a:r>
              <a:rPr lang="pt-BR" sz="3600" dirty="0"/>
              <a:t>Implementação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A55D28-1258-4341-9EDF-9CB9B039754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3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Implementação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404891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C0F60E-4689-4949-A28B-EC8AF2A5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3" y="908720"/>
            <a:ext cx="9093891" cy="48891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C233969-EEDF-4018-BF05-4EEDFEFE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720080"/>
          </a:xfrm>
        </p:spPr>
        <p:txBody>
          <a:bodyPr/>
          <a:lstStyle/>
          <a:p>
            <a:r>
              <a:rPr lang="pt-BR" sz="3600" dirty="0"/>
              <a:t>Verificação da posição da câmera.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515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9841829-9091-47EB-B059-5A355FA39B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48415"/>
            <a:ext cx="8928991" cy="5161170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D7A7C19-DC39-4DF3-9645-C0FAF242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/>
          <a:lstStyle/>
          <a:p>
            <a:r>
              <a:rPr lang="pt-BR" sz="3600" dirty="0"/>
              <a:t>Verificação da direção da câmera.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79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048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Objetivos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Trabalhos Correlatos</a:t>
            </a:r>
          </a:p>
          <a:p>
            <a:r>
              <a:rPr lang="pt-BR" dirty="0"/>
              <a:t>Requisitos e Especificação</a:t>
            </a:r>
          </a:p>
          <a:p>
            <a:r>
              <a:rPr lang="pt-BR" dirty="0"/>
              <a:t>Operacionalidade</a:t>
            </a:r>
          </a:p>
          <a:p>
            <a:r>
              <a:rPr lang="pt-BR" dirty="0"/>
              <a:t>Implementação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4729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57DF3937-E1F4-431A-842F-CB3E865B7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2" y="-11602"/>
            <a:ext cx="9107702" cy="1064338"/>
          </a:xfrm>
        </p:spPr>
        <p:txBody>
          <a:bodyPr/>
          <a:lstStyle/>
          <a:p>
            <a:r>
              <a:rPr lang="pt-BR" sz="3600" dirty="0"/>
              <a:t>Verificação da direção da câmera.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B401D-81AD-4182-8639-6E05CDD7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" y="1340768"/>
            <a:ext cx="9085009" cy="4248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2044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EF335C-1DAB-40AE-A7F8-F17A3928E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38224"/>
            <a:ext cx="8229600" cy="5355072"/>
          </a:xfrm>
        </p:spPr>
        <p:txBody>
          <a:bodyPr/>
          <a:lstStyle/>
          <a:p>
            <a:r>
              <a:rPr lang="pt-BR" sz="2800" dirty="0"/>
              <a:t>Sistema de checkpoints.</a:t>
            </a:r>
          </a:p>
          <a:p>
            <a:endParaRPr lang="pt-BR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86825E2-31BC-46F1-B837-A36A18DE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" y="1682134"/>
            <a:ext cx="9067065" cy="3493731"/>
          </a:xfrm>
          <a:prstGeom prst="rect">
            <a:avLst/>
          </a:prstGeom>
          <a:noFill/>
          <a:ln w="6350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EFE41D-0E54-402D-8C09-CA2EDF66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80"/>
          </a:xfrm>
        </p:spPr>
        <p:txBody>
          <a:bodyPr/>
          <a:lstStyle/>
          <a:p>
            <a:r>
              <a:rPr lang="pt-BR" sz="3600" dirty="0"/>
              <a:t>Implementação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FD2DD4-C68E-42C9-92A0-171A6A845037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44000" cy="73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Implementação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955252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EA3DB7-8857-4B95-8760-3E8F86B5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20809"/>
            <a:ext cx="5179631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86C9C-4EE9-4AB3-AA2C-3D3B6884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3717032"/>
            <a:ext cx="5771038" cy="2880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7A19148-C254-4934-A1B4-CF0FE56C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42"/>
            <a:ext cx="9144000" cy="576064"/>
          </a:xfrm>
        </p:spPr>
        <p:txBody>
          <a:bodyPr/>
          <a:lstStyle/>
          <a:p>
            <a:r>
              <a:rPr lang="pt-BR" sz="3600" dirty="0"/>
              <a:t>Sistema de checkpoints</a:t>
            </a:r>
          </a:p>
        </p:txBody>
      </p:sp>
    </p:spTree>
    <p:extLst>
      <p:ext uri="{BB962C8B-B14F-4D97-AF65-F5344CB8AC3E}">
        <p14:creationId xmlns:p14="http://schemas.microsoft.com/office/powerpoint/2010/main" val="153905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DD47E8-4935-405A-9910-20D40B3E9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7" y="764704"/>
            <a:ext cx="8748085" cy="5900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634FDA0-82A9-4EA0-AFA6-07C8F67D559F}"/>
              </a:ext>
            </a:extLst>
          </p:cNvPr>
          <p:cNvSpPr txBox="1">
            <a:spLocks/>
          </p:cNvSpPr>
          <p:nvPr/>
        </p:nvSpPr>
        <p:spPr bwMode="auto">
          <a:xfrm>
            <a:off x="0" y="28842"/>
            <a:ext cx="91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Sistema de checkpoints</a:t>
            </a:r>
          </a:p>
        </p:txBody>
      </p:sp>
    </p:spTree>
    <p:extLst>
      <p:ext uri="{BB962C8B-B14F-4D97-AF65-F5344CB8AC3E}">
        <p14:creationId xmlns:p14="http://schemas.microsoft.com/office/powerpoint/2010/main" val="171491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C387EDB1-2DA8-4595-A395-8DFF38192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842"/>
            <a:ext cx="9144000" cy="576064"/>
          </a:xfrm>
        </p:spPr>
        <p:txBody>
          <a:bodyPr/>
          <a:lstStyle/>
          <a:p>
            <a:r>
              <a:rPr lang="pt-BR" sz="3600" dirty="0"/>
              <a:t>Sistema de checkpoints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2E7C5-CFB7-4808-A25A-E8F49CAF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752"/>
            <a:ext cx="8928992" cy="4464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3125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BD7EB22-E684-4D8B-9ECF-E2BC6C82F72D}"/>
              </a:ext>
            </a:extLst>
          </p:cNvPr>
          <p:cNvSpPr txBox="1">
            <a:spLocks/>
          </p:cNvSpPr>
          <p:nvPr/>
        </p:nvSpPr>
        <p:spPr bwMode="auto">
          <a:xfrm>
            <a:off x="0" y="28842"/>
            <a:ext cx="91440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pt-BR" sz="3600" kern="0" dirty="0"/>
              <a:t>Sistema de mensagens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226D50-31DB-4879-AB8F-0E832945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609101"/>
            <a:ext cx="7452320" cy="5778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303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de funcionalidade;</a:t>
            </a:r>
          </a:p>
          <a:p>
            <a:pPr lvl="1"/>
            <a:r>
              <a:rPr lang="pt-BR" sz="2400" dirty="0"/>
              <a:t>Samsung Galaxy S7 Edge.</a:t>
            </a:r>
          </a:p>
          <a:p>
            <a:r>
              <a:rPr lang="pt-BR" dirty="0"/>
              <a:t>Testes de utilização com 5 usuários;</a:t>
            </a:r>
          </a:p>
          <a:p>
            <a:pPr lvl="1"/>
            <a:r>
              <a:rPr lang="pt-BR" sz="2400" dirty="0"/>
              <a:t>Samsung Galaxy S7 Edge;</a:t>
            </a:r>
          </a:p>
          <a:p>
            <a:pPr lvl="1"/>
            <a:r>
              <a:rPr lang="pt-BR" sz="2400" dirty="0"/>
              <a:t>Dispositivo dos usuários;</a:t>
            </a:r>
          </a:p>
          <a:p>
            <a:pPr lvl="1"/>
            <a:r>
              <a:rPr lang="pt-BR" sz="2400" dirty="0"/>
              <a:t>Formulário de avaliação.</a:t>
            </a:r>
          </a:p>
          <a:p>
            <a:r>
              <a:rPr lang="pt-BR" dirty="0"/>
              <a:t>Pequenos bugs corrigidos durante o desenvolvimento e testes;</a:t>
            </a:r>
          </a:p>
        </p:txBody>
      </p:sp>
    </p:spTree>
    <p:extLst>
      <p:ext uri="{BB962C8B-B14F-4D97-AF65-F5344CB8AC3E}">
        <p14:creationId xmlns:p14="http://schemas.microsoft.com/office/powerpoint/2010/main" val="2539409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4FE5-5E1E-41A1-93A4-134BA96E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Perfil dos Usuários</a:t>
            </a:r>
          </a:p>
          <a:p>
            <a:pPr lvl="1"/>
            <a:r>
              <a:rPr lang="pt-BR" dirty="0"/>
              <a:t>80% possuem de 20 a 24 anos;</a:t>
            </a:r>
          </a:p>
          <a:p>
            <a:pPr lvl="1"/>
            <a:r>
              <a:rPr lang="pt-BR" dirty="0"/>
              <a:t>60% são homens;</a:t>
            </a:r>
          </a:p>
          <a:p>
            <a:pPr lvl="1"/>
            <a:r>
              <a:rPr lang="pt-BR" dirty="0"/>
              <a:t>60% nunca utilizaram aplicações em RA.</a:t>
            </a:r>
          </a:p>
        </p:txBody>
      </p:sp>
    </p:spTree>
    <p:extLst>
      <p:ext uri="{BB962C8B-B14F-4D97-AF65-F5344CB8AC3E}">
        <p14:creationId xmlns:p14="http://schemas.microsoft.com/office/powerpoint/2010/main" val="199844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5"/>
          </a:xfrm>
        </p:spPr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pic>
        <p:nvPicPr>
          <p:cNvPr id="7169" name="Picture 1" descr="Gráfico de respostas do Formulários Google. Título da pergunta: Como você classifica a interação com o jogo através da câmera?. Número de respostas: 5 respostas.">
            <a:extLst>
              <a:ext uri="{FF2B5EF4-FFF2-40B4-BE49-F238E27FC236}">
                <a16:creationId xmlns:a16="http://schemas.microsoft.com/office/drawing/2014/main" id="{6E25752C-6209-4EC3-9264-1D112F183A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3" y="1052737"/>
            <a:ext cx="9162770" cy="47525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3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7"/>
          </a:xfrm>
        </p:spPr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pic>
        <p:nvPicPr>
          <p:cNvPr id="8193" name="Picture 1" descr="Gráfico de respostas do Formulários Google. Título da pergunta: Como você classifica a jogabilidade geral do jogo?. Número de respostas: 5 respostas.">
            <a:extLst>
              <a:ext uri="{FF2B5EF4-FFF2-40B4-BE49-F238E27FC236}">
                <a16:creationId xmlns:a16="http://schemas.microsoft.com/office/drawing/2014/main" id="{DE36C911-D6BF-4C3F-A904-DDFB602408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7"/>
            <a:ext cx="9153384" cy="47476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4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Videogames – 137,9 bilhões de dólares;</a:t>
            </a:r>
          </a:p>
          <a:p>
            <a:r>
              <a:rPr lang="pt-BR" sz="2800" dirty="0"/>
              <a:t>51% decorrentes de jogos para smartphones e tablets;</a:t>
            </a:r>
          </a:p>
          <a:p>
            <a:r>
              <a:rPr lang="pt-BR" sz="2800" dirty="0"/>
              <a:t>Jogos é a segunda maior categoria de RA na plataforma iOS;</a:t>
            </a:r>
          </a:p>
          <a:p>
            <a:r>
              <a:rPr lang="pt-BR" sz="2800" dirty="0"/>
              <a:t>Jogos e RA já são utilizados na educação.</a:t>
            </a:r>
          </a:p>
          <a:p>
            <a:r>
              <a:rPr lang="pt-BR" sz="2800" dirty="0"/>
              <a:t>É preciso inovar para atrair e manter a atenção dos jogadores;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194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052736"/>
          </a:xfrm>
        </p:spPr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pic>
        <p:nvPicPr>
          <p:cNvPr id="9217" name="Picture 1" descr="Gráfico de respostas do Formulários Google. Título da pergunta: Como você classifica a inserção do tema &quot;Reciclagem&quot; no jogo?. Número de respostas: 5 respostas.">
            <a:extLst>
              <a:ext uri="{FF2B5EF4-FFF2-40B4-BE49-F238E27FC236}">
                <a16:creationId xmlns:a16="http://schemas.microsoft.com/office/drawing/2014/main" id="{9E5EB799-FEF1-43B1-B915-9B5BFD1E18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53386" cy="47476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50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08721"/>
          </a:xfrm>
        </p:spPr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pic>
        <p:nvPicPr>
          <p:cNvPr id="10241" name="Picture 1" descr="Gráfico de respostas do Formulários Google. Título da pergunta: Você acha que o CidadaniaAR cumpriu seu objetivo de desenvolver um jogo de puzzle com realidade aumentada e ilusão de ótica?. Número de respostas: 5 respostas.">
            <a:extLst>
              <a:ext uri="{FF2B5EF4-FFF2-40B4-BE49-F238E27FC236}">
                <a16:creationId xmlns:a16="http://schemas.microsoft.com/office/drawing/2014/main" id="{09A15513-AB7A-4691-858A-410AEBB5C8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1"/>
            <a:ext cx="9144000" cy="49685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72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4241-0B89-45B2-95CB-17A476FB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Comentários</a:t>
            </a:r>
          </a:p>
          <a:p>
            <a:pPr lvl="1"/>
            <a:r>
              <a:rPr lang="pt-BR" sz="2000" dirty="0"/>
              <a:t>“Eu como professora, achei muito criativo e um ótimo material de fixação da matéria para a criança.”</a:t>
            </a:r>
          </a:p>
          <a:p>
            <a:pPr lvl="1"/>
            <a:r>
              <a:rPr lang="pt-BR" sz="2000" dirty="0"/>
              <a:t>“Aumentar a velocidade do personagem. Permitir controlar o zoom, teve mapas que eram muito grandes e dificultava a interação quando o dispositivo estava perto. No mapa 2, foi um pouco difícil encontrar o personagem e a lixeira, talvez mudar a cor do diamante ajude, pois haviam varias áreas verdes no mapa que dificultavam a visualização dela. Havia um erro de português em um dos textos (</a:t>
            </a:r>
            <a:r>
              <a:rPr lang="pt-BR" sz="2000" dirty="0" err="1"/>
              <a:t>leixeira</a:t>
            </a:r>
            <a:r>
              <a:rPr lang="pt-BR" sz="2000" dirty="0"/>
              <a:t>).”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6671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Objetivos alcançados;</a:t>
            </a:r>
          </a:p>
          <a:p>
            <a:r>
              <a:rPr lang="pt-BR" dirty="0"/>
              <a:t>Mecânica interessante e atrativa;</a:t>
            </a:r>
          </a:p>
          <a:p>
            <a:r>
              <a:rPr lang="pt-BR" dirty="0"/>
              <a:t>Funcionalidades operando de acordo com o esperado;</a:t>
            </a:r>
          </a:p>
          <a:p>
            <a:r>
              <a:rPr lang="pt-BR" dirty="0"/>
              <a:t>Unity e Vuforia se mostraram adequados e eficientes;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539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Incrementar a quantidade de níveis;</a:t>
            </a:r>
          </a:p>
          <a:p>
            <a:r>
              <a:rPr lang="pt-BR" sz="2800" dirty="0"/>
              <a:t>Adicionar puzzles com outras ilusões;</a:t>
            </a:r>
          </a:p>
          <a:p>
            <a:r>
              <a:rPr lang="pt-BR" sz="2800" dirty="0"/>
              <a:t>Incorporar outros marcadores na resolução dos níveis;</a:t>
            </a:r>
          </a:p>
          <a:p>
            <a:r>
              <a:rPr lang="pt-BR" sz="2800" dirty="0"/>
              <a:t>Adicionar efeitos sonoros e música;</a:t>
            </a:r>
          </a:p>
          <a:p>
            <a:r>
              <a:rPr lang="pt-BR" sz="2800" dirty="0"/>
              <a:t>Aplicar e avaliar o desempenho do jogo em turmas do ensino fundamental;</a:t>
            </a:r>
          </a:p>
          <a:p>
            <a:r>
              <a:rPr lang="pt-BR" sz="2800" dirty="0"/>
              <a:t>Incorporar outros temas, como conscientização no trânsito.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777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2204864"/>
            <a:ext cx="8352928" cy="1470025"/>
          </a:xfrm>
        </p:spPr>
        <p:txBody>
          <a:bodyPr/>
          <a:lstStyle/>
          <a:p>
            <a:r>
              <a:rPr lang="pt-BR" dirty="0"/>
              <a:t>Demonstração do Jogo</a:t>
            </a:r>
          </a:p>
        </p:txBody>
      </p:sp>
    </p:spTree>
    <p:extLst>
      <p:ext uri="{BB962C8B-B14F-4D97-AF65-F5344CB8AC3E}">
        <p14:creationId xmlns:p14="http://schemas.microsoft.com/office/powerpoint/2010/main" val="379953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Construir um jogo para plataformas móveis com realidade aumentada que faça uso de mecânicas de jogabilidade baseadas na ilusão de ótica.</a:t>
            </a:r>
          </a:p>
          <a:p>
            <a:r>
              <a:rPr lang="pt-BR" sz="2400" dirty="0"/>
              <a:t>utilizar ilusão de ótica como mecânica principal do jogo; </a:t>
            </a:r>
          </a:p>
          <a:p>
            <a:r>
              <a:rPr lang="pt-BR" sz="2400" dirty="0"/>
              <a:t>criar um sistema de interação com o jogo utilizando elementos do mundo real ao invés de menus na tela; </a:t>
            </a:r>
          </a:p>
          <a:p>
            <a:r>
              <a:rPr lang="pt-BR" sz="2400" dirty="0"/>
              <a:t>incorporar o tema de reciclagem no jogo.</a:t>
            </a:r>
          </a:p>
          <a:p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9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Realidade Aumentada</a:t>
            </a:r>
          </a:p>
          <a:p>
            <a:pPr lvl="1"/>
            <a:r>
              <a:rPr lang="pt-BR" dirty="0"/>
              <a:t>Complementa a realidade;</a:t>
            </a:r>
          </a:p>
          <a:p>
            <a:pPr lvl="1"/>
            <a:r>
              <a:rPr lang="pt-BR" dirty="0"/>
              <a:t>Sobrepõe objetos virtuais;</a:t>
            </a:r>
          </a:p>
          <a:p>
            <a:pPr lvl="1"/>
            <a:r>
              <a:rPr lang="pt-BR" dirty="0"/>
              <a:t>É interativo;</a:t>
            </a:r>
          </a:p>
          <a:p>
            <a:pPr lvl="1"/>
            <a:r>
              <a:rPr lang="pt-BR" dirty="0"/>
              <a:t>3D;</a:t>
            </a:r>
          </a:p>
          <a:p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49B972-E674-4862-9448-BA94BCB023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0968"/>
            <a:ext cx="3371215" cy="2517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0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1" y="1412776"/>
            <a:ext cx="8229600" cy="576064"/>
          </a:xfrm>
        </p:spPr>
        <p:txBody>
          <a:bodyPr>
            <a:normAutofit/>
          </a:bodyPr>
          <a:lstStyle/>
          <a:p>
            <a:r>
              <a:rPr lang="pt-BR" sz="2800" dirty="0"/>
              <a:t>Ilusão de Ótica</a:t>
            </a:r>
          </a:p>
          <a:p>
            <a:pPr lvl="2"/>
            <a:endParaRPr lang="pt-BR" sz="2000" dirty="0"/>
          </a:p>
          <a:p>
            <a:endParaRPr lang="pt-BR" sz="2400" dirty="0"/>
          </a:p>
          <a:p>
            <a:endParaRPr lang="pt-BR" sz="24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540A4E-718B-494C-99CF-B06D38524849}"/>
              </a:ext>
            </a:extLst>
          </p:cNvPr>
          <p:cNvSpPr txBox="1"/>
          <p:nvPr/>
        </p:nvSpPr>
        <p:spPr>
          <a:xfrm>
            <a:off x="539552" y="2420888"/>
            <a:ext cx="40324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400" dirty="0"/>
              <a:t>Três classes: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Física;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Psicológica;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Cognitiva.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539E2D-7665-47B0-B654-65967B8B67AB}"/>
              </a:ext>
            </a:extLst>
          </p:cNvPr>
          <p:cNvSpPr txBox="1"/>
          <p:nvPr/>
        </p:nvSpPr>
        <p:spPr>
          <a:xfrm>
            <a:off x="4572000" y="2420887"/>
            <a:ext cx="40324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2400" dirty="0"/>
              <a:t>Quatro tipos: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Ambiguidades;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Distorções;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Paradoxos.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Ficções.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433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Ilusão de Ótica.</a:t>
            </a:r>
          </a:p>
          <a:p>
            <a:pPr lvl="1"/>
            <a:r>
              <a:rPr lang="pt-BR" sz="2000" dirty="0"/>
              <a:t>Ambiguidade cognitiva e Paradoxo cognitivo.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7" name="Picture 3" descr="File:Necker-cube.svg">
            <a:extLst>
              <a:ext uri="{FF2B5EF4-FFF2-40B4-BE49-F238E27FC236}">
                <a16:creationId xmlns:a16="http://schemas.microsoft.com/office/drawing/2014/main" id="{939B6FC0-B42D-4B1D-A632-5612CB7F9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0" t="-2322" r="-1528" b="-2433"/>
          <a:stretch/>
        </p:blipFill>
        <p:spPr bwMode="auto">
          <a:xfrm>
            <a:off x="457200" y="2673355"/>
            <a:ext cx="3980207" cy="25771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enrose triangle.svg">
            <a:extLst>
              <a:ext uri="{FF2B5EF4-FFF2-40B4-BE49-F238E27FC236}">
                <a16:creationId xmlns:a16="http://schemas.microsoft.com/office/drawing/2014/main" id="{8A24F0A2-A965-4A4C-8653-5644F540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04520"/>
            <a:ext cx="2874083" cy="251482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25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Produto Escalar</a:t>
                </a:r>
              </a:p>
              <a:p>
                <a:pPr lvl="1"/>
                <a:r>
                  <a:rPr lang="pt-BR" sz="2400" dirty="0"/>
                  <a:t>Função binária entre dois vetores que resulta em um número real.</a:t>
                </a:r>
              </a:p>
              <a:p>
                <a:pPr lvl="1"/>
                <a:r>
                  <a:rPr lang="pt-BR" sz="2400" dirty="0"/>
                  <a:t>É o produto da magnitude desses vetores vezes o cosseno do ângulo entre eles:</a:t>
                </a:r>
                <a:endParaRPr lang="pt-BR" sz="240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sz="2800" dirty="0"/>
                  <a:t>Vetor Unitário</a:t>
                </a:r>
              </a:p>
              <a:p>
                <a:pPr lvl="1"/>
                <a:r>
                  <a:rPr lang="pt-BR" sz="2400" dirty="0"/>
                  <a:t>Vetor cuja magnitude é uma unidade: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  <a:p>
                <a:pPr lvl="1"/>
                <a:r>
                  <a:rPr lang="pt-BR" sz="2400" dirty="0"/>
                  <a:t>Indica a direção de um vetor.</a:t>
                </a:r>
              </a:p>
              <a:p>
                <a:pPr marL="914400" lvl="2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432" r="-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52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Correlatos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916D246-EF2D-484E-A378-8BAF42C65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33991"/>
              </p:ext>
            </p:extLst>
          </p:nvPr>
        </p:nvGraphicFramePr>
        <p:xfrm>
          <a:off x="467544" y="1412776"/>
          <a:ext cx="8229600" cy="43561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4103327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22383794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1495378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568373437"/>
                    </a:ext>
                  </a:extLst>
                </a:gridCol>
              </a:tblGrid>
              <a:tr h="745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Monument Valley</a:t>
                      </a:r>
                      <a:endParaRPr lang="pt-BR" sz="1600" b="1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 (Ustwo Games, 2014)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AR Jigsaw Puzzle </a:t>
                      </a:r>
                      <a:endParaRPr lang="pt-BR" sz="1600" b="1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(Silva, 2014)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Vertice </a:t>
                      </a:r>
                      <a:endParaRPr lang="pt-BR" sz="1600" b="1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</a:rPr>
                        <a:t>(Leitão, 2013)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11893488"/>
                  </a:ext>
                </a:extLst>
              </a:tr>
              <a:tr h="5316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Plataforma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Android / iOS / Windows Phone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PC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Android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92086840"/>
                  </a:ext>
                </a:extLst>
              </a:tr>
              <a:tr h="531619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Objetivo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Comercial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Ensino de geografia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Ensino de sólidos geométricos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96348200"/>
                  </a:ext>
                </a:extLst>
              </a:tr>
              <a:tr h="4235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Gênero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Puzzle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Puzzle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Trivia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50672570"/>
                  </a:ext>
                </a:extLst>
              </a:tr>
              <a:tr h="5316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RA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058554939"/>
                  </a:ext>
                </a:extLst>
              </a:tr>
              <a:tr h="7453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Ilusão de ótica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8159098"/>
                  </a:ext>
                </a:extLst>
              </a:tr>
              <a:tr h="4235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>
                          <a:effectLst/>
                        </a:rPr>
                        <a:t>Educativo</a:t>
                      </a:r>
                      <a:endParaRPr lang="pt-BR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86655389"/>
                  </a:ext>
                </a:extLst>
              </a:tr>
              <a:tr h="4235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dirty="0">
                          <a:effectLst/>
                        </a:rPr>
                        <a:t>Motor gráfico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Unity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>
                          <a:effectLst/>
                        </a:rPr>
                        <a:t>Não especificado</a:t>
                      </a:r>
                      <a:endParaRPr lang="pt-BR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Unity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57250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19851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1E44AB775B2041BD21F7C491EE1FF9" ma:contentTypeVersion="11" ma:contentTypeDescription="Crie um novo documento." ma:contentTypeScope="" ma:versionID="8c9aea6c95e2f1496f3b20c1f203fda9">
  <xsd:schema xmlns:xsd="http://www.w3.org/2001/XMLSchema" xmlns:xs="http://www.w3.org/2001/XMLSchema" xmlns:p="http://schemas.microsoft.com/office/2006/metadata/properties" xmlns:ns3="ab88c5be-4a17-42d6-8397-591b2dab964f" xmlns:ns4="85764bd9-92af-4d45-b58c-87931038b44c" targetNamespace="http://schemas.microsoft.com/office/2006/metadata/properties" ma:root="true" ma:fieldsID="ed047cbc14a8609401db9b67da5c6d6f" ns3:_="" ns4:_="">
    <xsd:import namespace="ab88c5be-4a17-42d6-8397-591b2dab964f"/>
    <xsd:import namespace="85764bd9-92af-4d45-b58c-87931038b4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88c5be-4a17-42d6-8397-591b2dab9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764bd9-92af-4d45-b58c-87931038b44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4C67E6-24FF-4EB3-8193-6AEA83B0CC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88c5be-4a17-42d6-8397-591b2dab964f"/>
    <ds:schemaRef ds:uri="85764bd9-92af-4d45-b58c-87931038b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D752C3-E5AD-462D-ABDF-E3E424B678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D0B55F-7444-4A20-89E2-0EF2850683BC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ab88c5be-4a17-42d6-8397-591b2dab964f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85764bd9-92af-4d45-b58c-87931038b44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734</Words>
  <Application>Microsoft Office PowerPoint</Application>
  <PresentationFormat>On-screen Show (4:3)</PresentationFormat>
  <Paragraphs>166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Times New Roman</vt:lpstr>
      <vt:lpstr>Design padrão</vt:lpstr>
      <vt:lpstr> CIDADANIAAR - JOGO DE PUZZLE UTILIZANDO REALIDADE AUMENTADA COM ILUSÃO DE ÓTICA </vt:lpstr>
      <vt:lpstr>Roteiro</vt:lpstr>
      <vt:lpstr>Introdução</vt:lpstr>
      <vt:lpstr>Objetivos</vt:lpstr>
      <vt:lpstr>Fundamentação Teórica</vt:lpstr>
      <vt:lpstr>Fundamentação Teórica</vt:lpstr>
      <vt:lpstr>Fundamentação Teórica</vt:lpstr>
      <vt:lpstr>Fundamentação Teórica</vt:lpstr>
      <vt:lpstr>Trabalhos Correlatos</vt:lpstr>
      <vt:lpstr>Requisitos Funcionais</vt:lpstr>
      <vt:lpstr>Requisitos Não Funcionais</vt:lpstr>
      <vt:lpstr>Especificação</vt:lpstr>
      <vt:lpstr>PowerPoint Presentation</vt:lpstr>
      <vt:lpstr>PowerPoint Presentation</vt:lpstr>
      <vt:lpstr>Operacionalidade</vt:lpstr>
      <vt:lpstr>Implementação</vt:lpstr>
      <vt:lpstr>Implementação</vt:lpstr>
      <vt:lpstr>Verificação da posição da câmera.</vt:lpstr>
      <vt:lpstr>Verificação da direção da câmera.</vt:lpstr>
      <vt:lpstr>Verificação da direção da câmera.</vt:lpstr>
      <vt:lpstr>Implementação</vt:lpstr>
      <vt:lpstr>Sistema de checkpoints</vt:lpstr>
      <vt:lpstr>PowerPoint Presentation</vt:lpstr>
      <vt:lpstr>Sistema de checkpoints</vt:lpstr>
      <vt:lpstr>PowerPoint Presentation</vt:lpstr>
      <vt:lpstr>Testes</vt:lpstr>
      <vt:lpstr>Resultados</vt:lpstr>
      <vt:lpstr>Resultados</vt:lpstr>
      <vt:lpstr>Resultados</vt:lpstr>
      <vt:lpstr>Resultados</vt:lpstr>
      <vt:lpstr>Resultados</vt:lpstr>
      <vt:lpstr>Resultados</vt:lpstr>
      <vt:lpstr>Conclusões</vt:lpstr>
      <vt:lpstr>Sugestões</vt:lpstr>
      <vt:lpstr>Demonstração do Jogo</vt:lpstr>
    </vt:vector>
  </TitlesOfParts>
  <Company>FURB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Matheus Navarro Nienow</cp:lastModifiedBy>
  <cp:revision>110</cp:revision>
  <dcterms:created xsi:type="dcterms:W3CDTF">2012-05-08T00:10:24Z</dcterms:created>
  <dcterms:modified xsi:type="dcterms:W3CDTF">2019-12-14T19:58:19Z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0x010100121E44AB775B2041BD21F7C491EE1FF9</vt:lpwstr>
  </property>
</Properties>
</file>